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9DF4A-DB6F-4E35-A3FF-1279D44EC085}" type="datetimeFigureOut">
              <a:rPr lang="fr-CA" smtClean="0"/>
              <a:t>2024-11-27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EAF32-BF8E-476D-A452-A62981F4D410}" type="slidenum">
              <a:rPr lang="fr-CA" smtClean="0"/>
              <a:t>‹N°›</a:t>
            </a:fld>
            <a:endParaRPr lang="fr-CA"/>
          </a:p>
        </p:txBody>
      </p:sp>
    </p:spTree>
    <p:extLst>
      <p:ext uri="{BB962C8B-B14F-4D97-AF65-F5344CB8AC3E}">
        <p14:creationId xmlns:p14="http://schemas.microsoft.com/office/powerpoint/2010/main" val="39010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ABFB3-5117-332E-EFF8-54D60389FC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9802ADBC-D2FA-C2C3-9ED7-1DB60788B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FC9B68E3-3203-DBC8-47A3-B752A5B579F5}"/>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E6DB6EFF-294F-8B0A-9C15-760A49B0D31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CD8B334-0AF1-AC21-3316-03DCCCD74DD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368791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C7D53-30E7-5B45-CE6D-2AD0346DC68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BE093E9-C94E-1D30-41E8-EE423024595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0AC9BF8-0757-505A-C099-72A05AA167E0}"/>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89E69B3F-C86A-94C4-4ACB-6B485F19809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A2B571-9243-ADBB-5E98-7890F18870AE}"/>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13018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22C932-A814-5C39-59A3-60A7294AB57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2245B56-AFA2-1A58-C0D6-614FB653BAB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4620842-FF9D-57CF-3C82-0430AD3B6A98}"/>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D3F6B34D-229D-3103-5FB8-6295213ED9F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A9B5203-C5D5-432B-7229-2AE91F97385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397405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6AE7B-C8EB-347B-9897-A083178F28B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FC9F7E6-5F66-4F75-5632-40B67C8C37C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D5D26E8-90CC-B203-648B-991485A04E17}"/>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DA4120A1-E65F-9FDF-0E1B-A1D0B27D54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A3548E-0CF0-0E17-16BB-B3F302BE0B82}"/>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87834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ACF133-4A17-1806-293B-62AFF1BC10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9D041EC-534E-5D9B-96A6-E57E182BA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FDE2BF-BE51-5D4E-E9C5-02180EB3AE91}"/>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293FC85D-0ADA-E737-0575-C38DE6D322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D89B4BC-AC34-B7F4-AC43-A08927A191A4}"/>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54171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452B5-CA01-BDC5-D4AB-FDF3EA3A123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FA3170D-5021-734F-DC1B-CCD510EF7C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0861288-906B-7F48-015C-D821825592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C863095-E793-2589-93C8-D23DAA940CFB}"/>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82C06827-5463-EE82-CB31-BF64725740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71FF9E5-54E8-3899-4F60-40FFE9AD51DD}"/>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53211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2A123-F98B-C893-D298-45527DF4922B}"/>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9502C9A-4A9E-B5E9-159D-A586ABA24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AF1918-4AA7-D398-4D64-33BF526D87F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462EC0F2-BAD9-1F89-E512-B7C834D75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EBF0E1-9997-82DC-65A8-00F986540E5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E83BBBF-0718-8823-013C-8E6F8AF2F802}"/>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8" name="Espace réservé du pied de page 7">
            <a:extLst>
              <a:ext uri="{FF2B5EF4-FFF2-40B4-BE49-F238E27FC236}">
                <a16:creationId xmlns:a16="http://schemas.microsoft.com/office/drawing/2014/main" id="{C977C800-A267-5EF7-980C-D5F1E1B05C4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7561899-DBD0-CEB3-84C0-6D579AA2E87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98009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775BE-3C10-64C0-B964-238B4B54694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8B735801-A28C-8AC9-CFAB-31DC8445353D}"/>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4" name="Espace réservé du pied de page 3">
            <a:extLst>
              <a:ext uri="{FF2B5EF4-FFF2-40B4-BE49-F238E27FC236}">
                <a16:creationId xmlns:a16="http://schemas.microsoft.com/office/drawing/2014/main" id="{4C413DF2-100F-D76D-8DB6-C350EFC34437}"/>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BF79AA-335D-E414-51D0-B34930DF888D}"/>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15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E066A4-FE65-291E-B73B-B9E102B2E36A}"/>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3" name="Espace réservé du pied de page 2">
            <a:extLst>
              <a:ext uri="{FF2B5EF4-FFF2-40B4-BE49-F238E27FC236}">
                <a16:creationId xmlns:a16="http://schemas.microsoft.com/office/drawing/2014/main" id="{52792D57-16FE-FF8F-0A95-0C3A65576FB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6D6E033-BD8C-C1E3-A9DA-7079DB90C4E2}"/>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6365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36B30-955E-310D-1D15-F801A48047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09F3FAF-D5AD-188F-5C66-F39D30434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D632944-8682-7A77-8FD2-9844C058E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8B0B68-5EF1-8841-1D3F-3B17D0019D4C}"/>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6D9E5BFE-1C94-C143-7472-B763CB85B64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7128E55-772B-714A-749B-BC9ACB79C5CF}"/>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51248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0CCE5-49CA-E46B-1D48-817D01C1C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1C5651CA-FEAF-98BB-ACD4-A4D5A5B29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8AD745F-D257-0EEB-A47A-411336B9B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832204-A392-DE41-4BBA-195DC2B70753}"/>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F9A40026-AEFA-0F84-C419-47F7CC1EAF5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F7FA175-EC41-608E-CBD9-B579FF0DB1DE}"/>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944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EFE134-F7F8-2AFA-1E53-58B384AC3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47B897C-90F4-5E82-7D81-6CCB8EB0D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F9112B-A38A-E025-77CD-A59F1BAE8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14B95CBB-4315-69B3-B724-AFCF8C38E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7E7FF58-7CE9-D2AB-4B56-5960674A6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461B13-2883-4E54-9867-EE7A2D61417D}" type="slidenum">
              <a:rPr lang="fr-CA" smtClean="0"/>
              <a:t>‹N°›</a:t>
            </a:fld>
            <a:endParaRPr lang="fr-CA"/>
          </a:p>
        </p:txBody>
      </p:sp>
    </p:spTree>
    <p:extLst>
      <p:ext uri="{BB962C8B-B14F-4D97-AF65-F5344CB8AC3E}">
        <p14:creationId xmlns:p14="http://schemas.microsoft.com/office/powerpoint/2010/main" val="62537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5" Type="http://schemas.openxmlformats.org/officeDocument/2006/relationships/image" Target="../media/image5.emf"/><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A5467E-1D8B-2303-A75F-A843FC099128}"/>
              </a:ext>
            </a:extLst>
          </p:cNvPr>
          <p:cNvSpPr/>
          <p:nvPr>
            <p:custDataLst>
              <p:tags r:id="rId1"/>
            </p:custDataLst>
          </p:nvPr>
        </p:nvSpPr>
        <p:spPr>
          <a:xfrm>
            <a:off x="1" y="0"/>
            <a:ext cx="4713368" cy="6858000"/>
          </a:xfrm>
          <a:prstGeom prst="rect">
            <a:avLst/>
          </a:prstGeom>
          <a:solidFill>
            <a:srgbClr val="EF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a:extLst>
              <a:ext uri="{FF2B5EF4-FFF2-40B4-BE49-F238E27FC236}">
                <a16:creationId xmlns:a16="http://schemas.microsoft.com/office/drawing/2014/main" id="{E53A07DE-0635-28FB-DDAF-B3C74B8C1509}"/>
              </a:ext>
            </a:extLst>
          </p:cNvPr>
          <p:cNvSpPr>
            <a:spLocks noGrp="1"/>
          </p:cNvSpPr>
          <p:nvPr>
            <p:ph type="title"/>
            <p:custDataLst>
              <p:tags r:id="rId2"/>
            </p:custDataLst>
          </p:nvPr>
        </p:nvSpPr>
        <p:spPr>
          <a:xfrm>
            <a:off x="188526" y="39387"/>
            <a:ext cx="5028927" cy="595457"/>
          </a:xfrm>
        </p:spPr>
        <p:txBody>
          <a:bodyPr>
            <a:noAutofit/>
          </a:bodyPr>
          <a:lstStyle/>
          <a:p>
            <a:r>
              <a:rPr lang="fr-CA" sz="2000" dirty="0">
                <a:latin typeface="+mn-lt"/>
                <a:cs typeface="Calibri" panose="020F0502020204030204" pitchFamily="34" charset="0"/>
              </a:rPr>
              <a:t>PROJET DE DÉMOLITION – </a:t>
            </a:r>
            <a:br>
              <a:rPr lang="fr-CA" sz="2000" dirty="0">
                <a:latin typeface="+mn-lt"/>
                <a:cs typeface="Calibri" panose="020F0502020204030204" pitchFamily="34" charset="0"/>
              </a:rPr>
            </a:br>
            <a:r>
              <a:rPr lang="fr-CA" sz="2000" dirty="0">
                <a:latin typeface="+mn-lt"/>
                <a:cs typeface="Calibri" panose="020F0502020204030204" pitchFamily="34" charset="0"/>
              </a:rPr>
              <a:t>525 NOTRE-DAME</a:t>
            </a:r>
          </a:p>
        </p:txBody>
      </p:sp>
      <p:sp>
        <p:nvSpPr>
          <p:cNvPr id="3" name="ZoneTexte 2">
            <a:extLst>
              <a:ext uri="{FF2B5EF4-FFF2-40B4-BE49-F238E27FC236}">
                <a16:creationId xmlns:a16="http://schemas.microsoft.com/office/drawing/2014/main" id="{EC8F3022-0236-314B-3BBB-9F9901531C6B}"/>
              </a:ext>
            </a:extLst>
          </p:cNvPr>
          <p:cNvSpPr txBox="1"/>
          <p:nvPr>
            <p:custDataLst>
              <p:tags r:id="rId3"/>
            </p:custDataLst>
          </p:nvPr>
        </p:nvSpPr>
        <p:spPr>
          <a:xfrm>
            <a:off x="188526" y="603530"/>
            <a:ext cx="4368422" cy="1400383"/>
          </a:xfrm>
          <a:prstGeom prst="rect">
            <a:avLst/>
          </a:prstGeom>
          <a:noFill/>
        </p:spPr>
        <p:txBody>
          <a:bodyPr wrap="square" rtlCol="0">
            <a:spAutoFit/>
          </a:bodyPr>
          <a:lstStyle/>
          <a:p>
            <a:r>
              <a:rPr lang="fr-CA" b="1" dirty="0">
                <a:cs typeface="Calibri" panose="020F0502020204030204" pitchFamily="34" charset="0"/>
              </a:rPr>
              <a:t>Descriptif du projet</a:t>
            </a:r>
          </a:p>
          <a:p>
            <a:r>
              <a:rPr lang="fr-CA" sz="1100" b="1" dirty="0">
                <a:solidFill>
                  <a:srgbClr val="000000"/>
                </a:solidFill>
                <a:cs typeface="Calibri" panose="020F0502020204030204" pitchFamily="34" charset="0"/>
              </a:rPr>
              <a:t>District 6, Zone MI-7</a:t>
            </a:r>
          </a:p>
          <a:p>
            <a:r>
              <a:rPr lang="fr-CA" sz="1100" b="1" dirty="0">
                <a:solidFill>
                  <a:srgbClr val="000000"/>
                </a:solidFill>
                <a:cs typeface="Calibri" panose="020F0502020204030204" pitchFamily="34" charset="0"/>
              </a:rPr>
              <a:t>Lot : 6 558 377</a:t>
            </a:r>
            <a:endParaRPr lang="fr-CA" sz="1100" dirty="0">
              <a:solidFill>
                <a:srgbClr val="000000"/>
              </a:solidFill>
              <a:cs typeface="Calibri" panose="020F0502020204030204" pitchFamily="34" charset="0"/>
            </a:endParaRPr>
          </a:p>
          <a:p>
            <a:endParaRPr lang="fr-CA" sz="1200" b="0" i="0" u="none" strike="noStrike" baseline="0" dirty="0">
              <a:solidFill>
                <a:srgbClr val="000000"/>
              </a:solidFill>
              <a:cs typeface="Calibri" panose="020F0502020204030204" pitchFamily="34" charset="0"/>
            </a:endParaRPr>
          </a:p>
          <a:p>
            <a:pPr algn="just"/>
            <a:r>
              <a:rPr lang="fr-CA" sz="1100" b="0" i="0" u="none" strike="noStrike" baseline="0" dirty="0"/>
              <a:t>La présente demande vise la démolition du bâtiment situé au 525 Notre-Dame</a:t>
            </a:r>
            <a:r>
              <a:rPr lang="fr-CA" sz="1100" dirty="0"/>
              <a:t>, construit en 1940. </a:t>
            </a:r>
            <a:endParaRPr lang="fr-CA" sz="1100" b="0" i="0" u="none" strike="noStrike" baseline="0" dirty="0"/>
          </a:p>
          <a:p>
            <a:pPr algn="just"/>
            <a:endParaRPr lang="fr-CA" sz="1100" dirty="0"/>
          </a:p>
        </p:txBody>
      </p:sp>
      <p:grpSp>
        <p:nvGrpSpPr>
          <p:cNvPr id="5" name="Groupe 4">
            <a:extLst>
              <a:ext uri="{FF2B5EF4-FFF2-40B4-BE49-F238E27FC236}">
                <a16:creationId xmlns:a16="http://schemas.microsoft.com/office/drawing/2014/main" id="{5D37EB4C-D014-7454-6E0D-8022F56E1ECC}"/>
              </a:ext>
            </a:extLst>
          </p:cNvPr>
          <p:cNvGrpSpPr/>
          <p:nvPr>
            <p:custDataLst>
              <p:tags r:id="rId4"/>
            </p:custDataLst>
          </p:nvPr>
        </p:nvGrpSpPr>
        <p:grpSpPr>
          <a:xfrm>
            <a:off x="539711" y="2421912"/>
            <a:ext cx="3633947" cy="3231574"/>
            <a:chOff x="133681" y="2862832"/>
            <a:chExt cx="2364687" cy="2206013"/>
          </a:xfrm>
        </p:grpSpPr>
        <p:pic>
          <p:nvPicPr>
            <p:cNvPr id="6" name="Image 5">
              <a:extLst>
                <a:ext uri="{FF2B5EF4-FFF2-40B4-BE49-F238E27FC236}">
                  <a16:creationId xmlns:a16="http://schemas.microsoft.com/office/drawing/2014/main" id="{B4A751FF-D9CD-41C4-DB9E-728AB316C455}"/>
                </a:ext>
              </a:extLst>
            </p:cNvPr>
            <p:cNvPicPr>
              <a:picLocks noChangeAspect="1"/>
            </p:cNvPicPr>
            <p:nvPr/>
          </p:nvPicPr>
          <p:blipFill rotWithShape="1">
            <a:blip r:embed="rId11"/>
            <a:srcRect l="7861" r="-1"/>
            <a:stretch/>
          </p:blipFill>
          <p:spPr>
            <a:xfrm>
              <a:off x="133681" y="2862832"/>
              <a:ext cx="2364687" cy="2206013"/>
            </a:xfrm>
            <a:prstGeom prst="rect">
              <a:avLst/>
            </a:prstGeom>
          </p:spPr>
        </p:pic>
        <p:sp>
          <p:nvSpPr>
            <p:cNvPr id="7" name="Rectangle 6">
              <a:extLst>
                <a:ext uri="{FF2B5EF4-FFF2-40B4-BE49-F238E27FC236}">
                  <a16:creationId xmlns:a16="http://schemas.microsoft.com/office/drawing/2014/main" id="{E5B7695B-30F0-2951-F89F-A366FDF3128B}"/>
                </a:ext>
              </a:extLst>
            </p:cNvPr>
            <p:cNvSpPr/>
            <p:nvPr/>
          </p:nvSpPr>
          <p:spPr>
            <a:xfrm rot="17843211">
              <a:off x="968555" y="3556005"/>
              <a:ext cx="419123" cy="254822"/>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8" name="Image 7">
            <a:extLst>
              <a:ext uri="{FF2B5EF4-FFF2-40B4-BE49-F238E27FC236}">
                <a16:creationId xmlns:a16="http://schemas.microsoft.com/office/drawing/2014/main" id="{2532D432-1E12-3347-39A0-E60B148CEFC9}"/>
              </a:ext>
            </a:extLst>
          </p:cNvPr>
          <p:cNvPicPr>
            <a:picLocks noChangeAspect="1"/>
          </p:cNvPicPr>
          <p:nvPr>
            <p:custDataLst>
              <p:tags r:id="rId5"/>
            </p:custDataLst>
          </p:nvPr>
        </p:nvPicPr>
        <p:blipFill rotWithShape="1">
          <a:blip r:embed="rId12"/>
          <a:srcRect l="9152" t="20536" r="9411" b="15821"/>
          <a:stretch/>
        </p:blipFill>
        <p:spPr>
          <a:xfrm>
            <a:off x="9216865" y="185397"/>
            <a:ext cx="2767922" cy="2026369"/>
          </a:xfrm>
          <a:prstGeom prst="rect">
            <a:avLst/>
          </a:prstGeom>
        </p:spPr>
      </p:pic>
      <p:pic>
        <p:nvPicPr>
          <p:cNvPr id="11" name="Image 10">
            <a:extLst>
              <a:ext uri="{FF2B5EF4-FFF2-40B4-BE49-F238E27FC236}">
                <a16:creationId xmlns:a16="http://schemas.microsoft.com/office/drawing/2014/main" id="{BB0BCE54-C188-86B2-4719-AB30D2CFA1C0}"/>
              </a:ext>
            </a:extLst>
          </p:cNvPr>
          <p:cNvPicPr>
            <a:picLocks noChangeAspect="1"/>
          </p:cNvPicPr>
          <p:nvPr>
            <p:custDataLst>
              <p:tags r:id="rId6"/>
            </p:custDataLst>
          </p:nvPr>
        </p:nvPicPr>
        <p:blipFill rotWithShape="1">
          <a:blip r:embed="rId13"/>
          <a:srcRect l="13016" t="6075" r="684" b="7626"/>
          <a:stretch/>
        </p:blipFill>
        <p:spPr>
          <a:xfrm>
            <a:off x="9216865" y="2378130"/>
            <a:ext cx="2786609" cy="2133592"/>
          </a:xfrm>
          <a:prstGeom prst="rect">
            <a:avLst/>
          </a:prstGeom>
        </p:spPr>
      </p:pic>
      <p:pic>
        <p:nvPicPr>
          <p:cNvPr id="12" name="Image 11">
            <a:extLst>
              <a:ext uri="{FF2B5EF4-FFF2-40B4-BE49-F238E27FC236}">
                <a16:creationId xmlns:a16="http://schemas.microsoft.com/office/drawing/2014/main" id="{37044384-2461-503F-9211-310F763ACDD8}"/>
              </a:ext>
            </a:extLst>
          </p:cNvPr>
          <p:cNvPicPr>
            <a:picLocks noChangeAspect="1"/>
          </p:cNvPicPr>
          <p:nvPr>
            <p:custDataLst>
              <p:tags r:id="rId7"/>
            </p:custDataLst>
          </p:nvPr>
        </p:nvPicPr>
        <p:blipFill rotWithShape="1">
          <a:blip r:embed="rId14"/>
          <a:srcRect l="11396" t="17840" r="1754"/>
          <a:stretch/>
        </p:blipFill>
        <p:spPr>
          <a:xfrm>
            <a:off x="4943309" y="4479125"/>
            <a:ext cx="4043616" cy="2262869"/>
          </a:xfrm>
          <a:prstGeom prst="rect">
            <a:avLst/>
          </a:prstGeom>
        </p:spPr>
      </p:pic>
      <p:sp>
        <p:nvSpPr>
          <p:cNvPr id="14" name="ZoneTexte 13">
            <a:extLst>
              <a:ext uri="{FF2B5EF4-FFF2-40B4-BE49-F238E27FC236}">
                <a16:creationId xmlns:a16="http://schemas.microsoft.com/office/drawing/2014/main" id="{1463A845-BC82-527F-BFB6-7F7AEEC85F51}"/>
              </a:ext>
            </a:extLst>
          </p:cNvPr>
          <p:cNvSpPr txBox="1"/>
          <p:nvPr>
            <p:custDataLst>
              <p:tags r:id="rId8"/>
            </p:custDataLst>
          </p:nvPr>
        </p:nvSpPr>
        <p:spPr>
          <a:xfrm>
            <a:off x="4875198" y="191421"/>
            <a:ext cx="4179838" cy="3754874"/>
          </a:xfrm>
          <a:prstGeom prst="rect">
            <a:avLst/>
          </a:prstGeom>
          <a:noFill/>
        </p:spPr>
        <p:txBody>
          <a:bodyPr wrap="square" rtlCol="0">
            <a:spAutoFit/>
          </a:bodyPr>
          <a:lstStyle/>
          <a:p>
            <a:pPr marR="84080" algn="just"/>
            <a:r>
              <a:rPr lang="fr-CA" b="1" dirty="0">
                <a:cs typeface="Calibri" panose="020F0502020204030204" pitchFamily="34" charset="0"/>
              </a:rPr>
              <a:t>État du bâtiment</a:t>
            </a:r>
          </a:p>
          <a:p>
            <a:pPr marR="84080" algn="just"/>
            <a:endParaRPr lang="fr-CA" sz="1100" b="0" i="0" u="none" strike="noStrike" baseline="0" dirty="0"/>
          </a:p>
          <a:p>
            <a:pPr marR="84080" algn="just"/>
            <a:r>
              <a:rPr lang="fr-CA" sz="1100" b="0" i="0" u="none" strike="noStrike" baseline="0" dirty="0"/>
              <a:t>Le bâtiment de 2 étages à toit plat se développe en plan comme un polygone en forme de «T». </a:t>
            </a:r>
            <a:r>
              <a:rPr lang="fr-CA" sz="1100" b="0" i="0" u="none" strike="noStrike" baseline="0" dirty="0">
                <a:solidFill>
                  <a:srgbClr val="000000"/>
                </a:solidFill>
              </a:rPr>
              <a:t>(Gris orange consultant, mai 2024)</a:t>
            </a:r>
            <a:endParaRPr lang="fr-CA" sz="1100" b="0" i="0" u="none" strike="noStrike" baseline="0" dirty="0"/>
          </a:p>
          <a:p>
            <a:pPr marR="84080" algn="just"/>
            <a:endParaRPr lang="fr-CA" sz="1100" dirty="0"/>
          </a:p>
          <a:p>
            <a:pPr marR="84080" algn="just"/>
            <a:r>
              <a:rPr lang="fr-CA" sz="1100" b="0" i="0" u="none" strike="noStrike" baseline="0" dirty="0">
                <a:solidFill>
                  <a:srgbClr val="000000"/>
                </a:solidFill>
              </a:rPr>
              <a:t>Le bâtiment </a:t>
            </a:r>
            <a:r>
              <a:rPr lang="fr-CA" sz="1100" dirty="0">
                <a:solidFill>
                  <a:srgbClr val="000000"/>
                </a:solidFill>
              </a:rPr>
              <a:t>a subi des transformations significatives à travers les années, ce qui a altéré ses caractéristiques architecturales.  </a:t>
            </a:r>
            <a:r>
              <a:rPr lang="fr-CA" sz="1100" b="0" i="0" u="none" strike="noStrike" baseline="0" dirty="0">
                <a:solidFill>
                  <a:srgbClr val="000000"/>
                </a:solidFill>
              </a:rPr>
              <a:t>Lors des travaux effectués dans les années 1970, le caractère résidentiel original du bâtiment est entièrement remplacé pour exprimer le caractère commercial, de bureau en concordance avec le changement d’usage. De plus, le revêtement de maçonnerie a été peint de couleur blanche. (Gris orange consultant, mai 2024)</a:t>
            </a:r>
          </a:p>
          <a:p>
            <a:pPr marR="84080" algn="just"/>
            <a:endParaRPr lang="fr-CA" sz="1100" dirty="0">
              <a:solidFill>
                <a:srgbClr val="000000"/>
              </a:solidFill>
            </a:endParaRPr>
          </a:p>
          <a:p>
            <a:pPr marR="84080" algn="just"/>
            <a:r>
              <a:rPr lang="fr-CA" sz="1100" b="0" i="0" u="none" strike="noStrike" baseline="0" dirty="0">
                <a:solidFill>
                  <a:srgbClr val="000000"/>
                </a:solidFill>
              </a:rPr>
              <a:t>Selon le rapport d’expertise en structures, le bâtiment est érigé sur une fondation en béton coulé. La structure principale est en bois, tandis que les façades sont parées de briques. Le bâtiment semble relativement bien conservé compte tenu de son âge, même si des réparations importantes devaient être effectuées dans le cas d’une restauration, principalement au niveau des parements extérieurs. (Gris orange consultant, mai 2024)</a:t>
            </a:r>
            <a:endParaRPr lang="fr-CA" sz="1100" dirty="0"/>
          </a:p>
        </p:txBody>
      </p:sp>
      <p:pic>
        <p:nvPicPr>
          <p:cNvPr id="16" name="Image 15">
            <a:extLst>
              <a:ext uri="{FF2B5EF4-FFF2-40B4-BE49-F238E27FC236}">
                <a16:creationId xmlns:a16="http://schemas.microsoft.com/office/drawing/2014/main" id="{70535177-8FCA-FFA6-168C-7F8E8E491AE0}"/>
              </a:ext>
            </a:extLst>
          </p:cNvPr>
          <p:cNvPicPr>
            <a:picLocks noChangeAspect="1"/>
          </p:cNvPicPr>
          <p:nvPr>
            <p:custDataLst>
              <p:tags r:id="rId9"/>
            </p:custDataLst>
          </p:nvPr>
        </p:nvPicPr>
        <p:blipFill>
          <a:blip r:embed="rId15"/>
          <a:stretch>
            <a:fillRect/>
          </a:stretch>
        </p:blipFill>
        <p:spPr>
          <a:xfrm>
            <a:off x="9216865" y="4678087"/>
            <a:ext cx="2767922" cy="2063907"/>
          </a:xfrm>
          <a:prstGeom prst="rect">
            <a:avLst/>
          </a:prstGeom>
        </p:spPr>
      </p:pic>
    </p:spTree>
    <p:extLst>
      <p:ext uri="{BB962C8B-B14F-4D97-AF65-F5344CB8AC3E}">
        <p14:creationId xmlns:p14="http://schemas.microsoft.com/office/powerpoint/2010/main" val="3745477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TotalTime>
  <Words>219</Words>
  <Application>Microsoft Office PowerPoint</Application>
  <PresentationFormat>Grand écran</PresentationFormat>
  <Paragraphs>13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Calibri</vt:lpstr>
      <vt:lpstr>Thème Office</vt:lpstr>
      <vt:lpstr>PROJET DE DÉMOLITION –  525 NOTRE-DAME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Fanny Lecomte</dc:creator>
  <cp:lastModifiedBy>Jacob, Etienne</cp:lastModifiedBy>
  <cp:revision>37</cp:revision>
  <dcterms:created xsi:type="dcterms:W3CDTF">2024-07-15T13:04:36Z</dcterms:created>
  <dcterms:modified xsi:type="dcterms:W3CDTF">2024-11-27T20:36:07Z</dcterms:modified>
</cp:coreProperties>
</file>