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1" d="100"/>
          <a:sy n="91" d="100"/>
        </p:scale>
        <p:origin x="37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9DF4A-DB6F-4E35-A3FF-1279D44EC085}" type="datetimeFigureOut">
              <a:rPr lang="fr-CA" smtClean="0"/>
              <a:t>2024-11-27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EAF32-BF8E-476D-A452-A62981F4D410}" type="slidenum">
              <a:rPr lang="fr-CA" smtClean="0"/>
              <a:t>‹N°›</a:t>
            </a:fld>
            <a:endParaRPr lang="fr-CA"/>
          </a:p>
        </p:txBody>
      </p:sp>
    </p:spTree>
    <p:extLst>
      <p:ext uri="{BB962C8B-B14F-4D97-AF65-F5344CB8AC3E}">
        <p14:creationId xmlns:p14="http://schemas.microsoft.com/office/powerpoint/2010/main" val="39010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ABFB3-5117-332E-EFF8-54D60389FC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9802ADBC-D2FA-C2C3-9ED7-1DB60788B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FC9B68E3-3203-DBC8-47A3-B752A5B579F5}"/>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E6DB6EFF-294F-8B0A-9C15-760A49B0D31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CD8B334-0AF1-AC21-3316-03DCCCD74DDC}"/>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368791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C7D53-30E7-5B45-CE6D-2AD0346DC68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BE093E9-C94E-1D30-41E8-EE423024595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0AC9BF8-0757-505A-C099-72A05AA167E0}"/>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89E69B3F-C86A-94C4-4ACB-6B485F19809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7A2B571-9243-ADBB-5E98-7890F18870AE}"/>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13018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122C932-A814-5C39-59A3-60A7294AB57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42245B56-AFA2-1A58-C0D6-614FB653BAB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4620842-FF9D-57CF-3C82-0430AD3B6A98}"/>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D3F6B34D-229D-3103-5FB8-6295213ED9F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A9B5203-C5D5-432B-7229-2AE91F97385C}"/>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397405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6AE7B-C8EB-347B-9897-A083178F28B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FC9F7E6-5F66-4F75-5632-40B67C8C37C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D5D26E8-90CC-B203-648B-991485A04E17}"/>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DA4120A1-E65F-9FDF-0E1B-A1D0B27D544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9A3548E-0CF0-0E17-16BB-B3F302BE0B82}"/>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87834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ACF133-4A17-1806-293B-62AFF1BC10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9D041EC-534E-5D9B-96A6-E57E182BAB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AFDE2BF-BE51-5D4E-E9C5-02180EB3AE91}"/>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293FC85D-0ADA-E737-0575-C38DE6D3228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D89B4BC-AC34-B7F4-AC43-A08927A191A4}"/>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54171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452B5-CA01-BDC5-D4AB-FDF3EA3A123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FA3170D-5021-734F-DC1B-CCD510EF7C4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70861288-906B-7F48-015C-D821825592D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4C863095-E793-2589-93C8-D23DAA940CFB}"/>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6" name="Espace réservé du pied de page 5">
            <a:extLst>
              <a:ext uri="{FF2B5EF4-FFF2-40B4-BE49-F238E27FC236}">
                <a16:creationId xmlns:a16="http://schemas.microsoft.com/office/drawing/2014/main" id="{82C06827-5463-EE82-CB31-BF647257407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71FF9E5-54E8-3899-4F60-40FFE9AD51DD}"/>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153211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2A123-F98B-C893-D298-45527DF4922B}"/>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9502C9A-4A9E-B5E9-159D-A586ABA24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AF1918-4AA7-D398-4D64-33BF526D87F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462EC0F2-BAD9-1F89-E512-B7C834D75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EBF0E1-9997-82DC-65A8-00F986540E5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E83BBBF-0718-8823-013C-8E6F8AF2F802}"/>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8" name="Espace réservé du pied de page 7">
            <a:extLst>
              <a:ext uri="{FF2B5EF4-FFF2-40B4-BE49-F238E27FC236}">
                <a16:creationId xmlns:a16="http://schemas.microsoft.com/office/drawing/2014/main" id="{C977C800-A267-5EF7-980C-D5F1E1B05C47}"/>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C7561899-DBD0-CEB3-84C0-6D579AA2E87C}"/>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198009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775BE-3C10-64C0-B964-238B4B54694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8B735801-A28C-8AC9-CFAB-31DC8445353D}"/>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4" name="Espace réservé du pied de page 3">
            <a:extLst>
              <a:ext uri="{FF2B5EF4-FFF2-40B4-BE49-F238E27FC236}">
                <a16:creationId xmlns:a16="http://schemas.microsoft.com/office/drawing/2014/main" id="{4C413DF2-100F-D76D-8DB6-C350EFC34437}"/>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2BF79AA-335D-E414-51D0-B34930DF888D}"/>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115525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E066A4-FE65-291E-B73B-B9E102B2E36A}"/>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3" name="Espace réservé du pied de page 2">
            <a:extLst>
              <a:ext uri="{FF2B5EF4-FFF2-40B4-BE49-F238E27FC236}">
                <a16:creationId xmlns:a16="http://schemas.microsoft.com/office/drawing/2014/main" id="{52792D57-16FE-FF8F-0A95-0C3A65576FB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6D6E033-BD8C-C1E3-A9DA-7079DB90C4E2}"/>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6365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36B30-955E-310D-1D15-F801A48047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409F3FAF-D5AD-188F-5C66-F39D30434D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6D632944-8682-7A77-8FD2-9844C058E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38B0B68-5EF1-8841-1D3F-3B17D0019D4C}"/>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6" name="Espace réservé du pied de page 5">
            <a:extLst>
              <a:ext uri="{FF2B5EF4-FFF2-40B4-BE49-F238E27FC236}">
                <a16:creationId xmlns:a16="http://schemas.microsoft.com/office/drawing/2014/main" id="{6D9E5BFE-1C94-C143-7472-B763CB85B64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7128E55-772B-714A-749B-BC9ACB79C5CF}"/>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51248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0CCE5-49CA-E46B-1D48-817D01C1CC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1C5651CA-FEAF-98BB-ACD4-A4D5A5B29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88AD745F-D257-0EEB-A47A-411336B9B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832204-A392-DE41-4BBA-195DC2B70753}"/>
              </a:ext>
            </a:extLst>
          </p:cNvPr>
          <p:cNvSpPr>
            <a:spLocks noGrp="1"/>
          </p:cNvSpPr>
          <p:nvPr>
            <p:ph type="dt" sz="half" idx="10"/>
          </p:nvPr>
        </p:nvSpPr>
        <p:spPr/>
        <p:txBody>
          <a:bodyPr/>
          <a:lstStyle/>
          <a:p>
            <a:fld id="{5E2AD24D-8B2E-4C92-A2C1-ADB7F34E61CD}" type="datetimeFigureOut">
              <a:rPr lang="fr-CA" smtClean="0"/>
              <a:t>2024-11-27</a:t>
            </a:fld>
            <a:endParaRPr lang="fr-CA"/>
          </a:p>
        </p:txBody>
      </p:sp>
      <p:sp>
        <p:nvSpPr>
          <p:cNvPr id="6" name="Espace réservé du pied de page 5">
            <a:extLst>
              <a:ext uri="{FF2B5EF4-FFF2-40B4-BE49-F238E27FC236}">
                <a16:creationId xmlns:a16="http://schemas.microsoft.com/office/drawing/2014/main" id="{F9A40026-AEFA-0F84-C419-47F7CC1EAF5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F7FA175-EC41-608E-CBD9-B579FF0DB1DE}"/>
              </a:ext>
            </a:extLst>
          </p:cNvPr>
          <p:cNvSpPr>
            <a:spLocks noGrp="1"/>
          </p:cNvSpPr>
          <p:nvPr>
            <p:ph type="sldNum" sz="quarter" idx="12"/>
          </p:nvPr>
        </p:nvSpPr>
        <p:spPr/>
        <p:txBody>
          <a:bodyPr/>
          <a:lstStyle/>
          <a:p>
            <a:fld id="{E3461B13-2883-4E54-9867-EE7A2D61417D}" type="slidenum">
              <a:rPr lang="fr-CA" smtClean="0"/>
              <a:t>‹N°›</a:t>
            </a:fld>
            <a:endParaRPr lang="fr-CA"/>
          </a:p>
        </p:txBody>
      </p:sp>
    </p:spTree>
    <p:extLst>
      <p:ext uri="{BB962C8B-B14F-4D97-AF65-F5344CB8AC3E}">
        <p14:creationId xmlns:p14="http://schemas.microsoft.com/office/powerpoint/2010/main" val="29446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1EFE134-F7F8-2AFA-1E53-58B384AC3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47B897C-90F4-5E82-7D81-6CCB8EB0D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F9112B-A38A-E025-77CD-A59F1BAE8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2AD24D-8B2E-4C92-A2C1-ADB7F34E61CD}" type="datetimeFigureOut">
              <a:rPr lang="fr-CA" smtClean="0"/>
              <a:t>2024-11-27</a:t>
            </a:fld>
            <a:endParaRPr lang="fr-CA"/>
          </a:p>
        </p:txBody>
      </p:sp>
      <p:sp>
        <p:nvSpPr>
          <p:cNvPr id="5" name="Espace réservé du pied de page 4">
            <a:extLst>
              <a:ext uri="{FF2B5EF4-FFF2-40B4-BE49-F238E27FC236}">
                <a16:creationId xmlns:a16="http://schemas.microsoft.com/office/drawing/2014/main" id="{14B95CBB-4315-69B3-B724-AFCF8C38E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D7E7FF58-7CE9-D2AB-4B56-5960674A6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461B13-2883-4E54-9867-EE7A2D61417D}" type="slidenum">
              <a:rPr lang="fr-CA" smtClean="0"/>
              <a:t>‹N°›</a:t>
            </a:fld>
            <a:endParaRPr lang="fr-CA"/>
          </a:p>
        </p:txBody>
      </p:sp>
    </p:spTree>
    <p:extLst>
      <p:ext uri="{BB962C8B-B14F-4D97-AF65-F5344CB8AC3E}">
        <p14:creationId xmlns:p14="http://schemas.microsoft.com/office/powerpoint/2010/main" val="62537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6.xml"/><Relationship Id="rId5" Type="http://schemas.openxmlformats.org/officeDocument/2006/relationships/tags" Target="../tags/tag5.xml"/><Relationship Id="rId15" Type="http://schemas.openxmlformats.org/officeDocument/2006/relationships/image" Target="../media/image4.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A5467E-1D8B-2303-A75F-A843FC099128}"/>
              </a:ext>
            </a:extLst>
          </p:cNvPr>
          <p:cNvSpPr/>
          <p:nvPr>
            <p:custDataLst>
              <p:tags r:id="rId1"/>
            </p:custDataLst>
          </p:nvPr>
        </p:nvSpPr>
        <p:spPr>
          <a:xfrm>
            <a:off x="1" y="0"/>
            <a:ext cx="4300395" cy="6858000"/>
          </a:xfrm>
          <a:prstGeom prst="rect">
            <a:avLst/>
          </a:prstGeom>
          <a:solidFill>
            <a:srgbClr val="EF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a:extLst>
              <a:ext uri="{FF2B5EF4-FFF2-40B4-BE49-F238E27FC236}">
                <a16:creationId xmlns:a16="http://schemas.microsoft.com/office/drawing/2014/main" id="{E53A07DE-0635-28FB-DDAF-B3C74B8C1509}"/>
              </a:ext>
            </a:extLst>
          </p:cNvPr>
          <p:cNvSpPr>
            <a:spLocks noGrp="1"/>
          </p:cNvSpPr>
          <p:nvPr>
            <p:ph type="title"/>
            <p:custDataLst>
              <p:tags r:id="rId2"/>
            </p:custDataLst>
          </p:nvPr>
        </p:nvSpPr>
        <p:spPr>
          <a:xfrm>
            <a:off x="188526" y="39387"/>
            <a:ext cx="5028927" cy="595457"/>
          </a:xfrm>
        </p:spPr>
        <p:txBody>
          <a:bodyPr>
            <a:noAutofit/>
          </a:bodyPr>
          <a:lstStyle/>
          <a:p>
            <a:r>
              <a:rPr lang="fr-CA" sz="2000" dirty="0">
                <a:latin typeface="+mn-lt"/>
                <a:cs typeface="Calibri" panose="020F0502020204030204" pitchFamily="34" charset="0"/>
              </a:rPr>
              <a:t>PROJET DE DÉMOLITION – </a:t>
            </a:r>
            <a:br>
              <a:rPr lang="fr-CA" sz="2000" dirty="0">
                <a:latin typeface="+mn-lt"/>
                <a:cs typeface="Calibri" panose="020F0502020204030204" pitchFamily="34" charset="0"/>
              </a:rPr>
            </a:br>
            <a:r>
              <a:rPr lang="fr-CA" sz="2000" dirty="0">
                <a:latin typeface="+mn-lt"/>
                <a:cs typeface="Calibri" panose="020F0502020204030204" pitchFamily="34" charset="0"/>
              </a:rPr>
              <a:t>653-655 NOTRE-DAME</a:t>
            </a:r>
          </a:p>
        </p:txBody>
      </p:sp>
      <p:sp>
        <p:nvSpPr>
          <p:cNvPr id="3" name="ZoneTexte 2">
            <a:extLst>
              <a:ext uri="{FF2B5EF4-FFF2-40B4-BE49-F238E27FC236}">
                <a16:creationId xmlns:a16="http://schemas.microsoft.com/office/drawing/2014/main" id="{EC8F3022-0236-314B-3BBB-9F9901531C6B}"/>
              </a:ext>
            </a:extLst>
          </p:cNvPr>
          <p:cNvSpPr txBox="1"/>
          <p:nvPr>
            <p:custDataLst>
              <p:tags r:id="rId3"/>
            </p:custDataLst>
          </p:nvPr>
        </p:nvSpPr>
        <p:spPr>
          <a:xfrm>
            <a:off x="188526" y="603530"/>
            <a:ext cx="3813106" cy="1231106"/>
          </a:xfrm>
          <a:prstGeom prst="rect">
            <a:avLst/>
          </a:prstGeom>
          <a:noFill/>
        </p:spPr>
        <p:txBody>
          <a:bodyPr wrap="square" rtlCol="0">
            <a:spAutoFit/>
          </a:bodyPr>
          <a:lstStyle/>
          <a:p>
            <a:r>
              <a:rPr lang="fr-CA" b="1" dirty="0">
                <a:cs typeface="Calibri" panose="020F0502020204030204" pitchFamily="34" charset="0"/>
              </a:rPr>
              <a:t>Descriptif du projet</a:t>
            </a:r>
          </a:p>
          <a:p>
            <a:r>
              <a:rPr lang="fr-CA" sz="1100" b="1" dirty="0">
                <a:solidFill>
                  <a:srgbClr val="000000"/>
                </a:solidFill>
                <a:cs typeface="Calibri" panose="020F0502020204030204" pitchFamily="34" charset="0"/>
              </a:rPr>
              <a:t>District 6, Zone MI-2</a:t>
            </a:r>
          </a:p>
          <a:p>
            <a:r>
              <a:rPr lang="fr-CA" sz="1100" b="1" dirty="0">
                <a:solidFill>
                  <a:srgbClr val="000000"/>
                </a:solidFill>
                <a:cs typeface="Calibri" panose="020F0502020204030204" pitchFamily="34" charset="0"/>
              </a:rPr>
              <a:t>Lot : 2 116 308</a:t>
            </a:r>
            <a:endParaRPr lang="fr-CA" sz="1100" dirty="0">
              <a:solidFill>
                <a:srgbClr val="000000"/>
              </a:solidFill>
              <a:cs typeface="Calibri" panose="020F0502020204030204" pitchFamily="34" charset="0"/>
            </a:endParaRPr>
          </a:p>
          <a:p>
            <a:endParaRPr lang="fr-CA" sz="1200" b="0" i="0" u="none" strike="noStrike" baseline="0" dirty="0">
              <a:solidFill>
                <a:srgbClr val="000000"/>
              </a:solidFill>
              <a:cs typeface="Calibri" panose="020F0502020204030204" pitchFamily="34" charset="0"/>
            </a:endParaRPr>
          </a:p>
          <a:p>
            <a:pPr algn="just"/>
            <a:r>
              <a:rPr lang="fr-CA" sz="1100" b="0" i="0" u="none" strike="noStrike" baseline="0" dirty="0"/>
              <a:t>La présente demande vise la démolition du bâtiment situé au 653-655 Notre-Dame</a:t>
            </a:r>
            <a:r>
              <a:rPr lang="fr-CA" sz="1100" dirty="0"/>
              <a:t>, construit en 1900. </a:t>
            </a:r>
            <a:endParaRPr lang="fr-CA" sz="1100" b="0" i="0" u="none" strike="noStrike" baseline="0" dirty="0"/>
          </a:p>
        </p:txBody>
      </p:sp>
      <p:pic>
        <p:nvPicPr>
          <p:cNvPr id="9" name="Image 8">
            <a:extLst>
              <a:ext uri="{FF2B5EF4-FFF2-40B4-BE49-F238E27FC236}">
                <a16:creationId xmlns:a16="http://schemas.microsoft.com/office/drawing/2014/main" id="{86B936C3-3C34-9495-5643-8EACB2883E01}"/>
              </a:ext>
            </a:extLst>
          </p:cNvPr>
          <p:cNvPicPr>
            <a:picLocks noChangeAspect="1"/>
          </p:cNvPicPr>
          <p:nvPr>
            <p:custDataLst>
              <p:tags r:id="rId4"/>
            </p:custDataLst>
          </p:nvPr>
        </p:nvPicPr>
        <p:blipFill>
          <a:blip r:embed="rId12"/>
          <a:srcRect l="10771" t="16579" r="25148" b="12489"/>
          <a:stretch/>
        </p:blipFill>
        <p:spPr>
          <a:xfrm>
            <a:off x="188526" y="2417275"/>
            <a:ext cx="3892991" cy="3123446"/>
          </a:xfrm>
          <a:prstGeom prst="rect">
            <a:avLst/>
          </a:prstGeom>
        </p:spPr>
      </p:pic>
      <p:sp>
        <p:nvSpPr>
          <p:cNvPr id="10" name="Ellipse 9">
            <a:extLst>
              <a:ext uri="{FF2B5EF4-FFF2-40B4-BE49-F238E27FC236}">
                <a16:creationId xmlns:a16="http://schemas.microsoft.com/office/drawing/2014/main" id="{EA123193-CF11-0CEB-A5B4-6C0026749DCC}"/>
              </a:ext>
            </a:extLst>
          </p:cNvPr>
          <p:cNvSpPr/>
          <p:nvPr>
            <p:custDataLst>
              <p:tags r:id="rId5"/>
            </p:custDataLst>
          </p:nvPr>
        </p:nvSpPr>
        <p:spPr>
          <a:xfrm rot="1746545">
            <a:off x="2029981" y="2969290"/>
            <a:ext cx="928459" cy="12493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6F3804CE-5C15-E644-141A-F90E87C27791}"/>
              </a:ext>
            </a:extLst>
          </p:cNvPr>
          <p:cNvPicPr>
            <a:picLocks noChangeAspect="1"/>
          </p:cNvPicPr>
          <p:nvPr>
            <p:custDataLst>
              <p:tags r:id="rId6"/>
            </p:custDataLst>
          </p:nvPr>
        </p:nvPicPr>
        <p:blipFill>
          <a:blip r:embed="rId13"/>
          <a:stretch>
            <a:fillRect/>
          </a:stretch>
        </p:blipFill>
        <p:spPr>
          <a:xfrm>
            <a:off x="9055036" y="191421"/>
            <a:ext cx="2967805" cy="2225854"/>
          </a:xfrm>
          <a:prstGeom prst="rect">
            <a:avLst/>
          </a:prstGeom>
        </p:spPr>
      </p:pic>
      <p:pic>
        <p:nvPicPr>
          <p:cNvPr id="13" name="Image 12">
            <a:extLst>
              <a:ext uri="{FF2B5EF4-FFF2-40B4-BE49-F238E27FC236}">
                <a16:creationId xmlns:a16="http://schemas.microsoft.com/office/drawing/2014/main" id="{F72E7D97-5E3A-C174-135B-7259493EA700}"/>
              </a:ext>
            </a:extLst>
          </p:cNvPr>
          <p:cNvPicPr>
            <a:picLocks noChangeAspect="1"/>
          </p:cNvPicPr>
          <p:nvPr>
            <p:custDataLst>
              <p:tags r:id="rId7"/>
            </p:custDataLst>
          </p:nvPr>
        </p:nvPicPr>
        <p:blipFill>
          <a:blip r:embed="rId14"/>
          <a:srcRect t="5946" b="12234"/>
          <a:stretch/>
        </p:blipFill>
        <p:spPr>
          <a:xfrm>
            <a:off x="4992109" y="4680614"/>
            <a:ext cx="3395050" cy="2026850"/>
          </a:xfrm>
          <a:prstGeom prst="rect">
            <a:avLst/>
          </a:prstGeom>
        </p:spPr>
      </p:pic>
      <p:pic>
        <p:nvPicPr>
          <p:cNvPr id="17" name="Image 16">
            <a:extLst>
              <a:ext uri="{FF2B5EF4-FFF2-40B4-BE49-F238E27FC236}">
                <a16:creationId xmlns:a16="http://schemas.microsoft.com/office/drawing/2014/main" id="{24C6642A-4E7F-51FF-D228-DE4AF77A2EF1}"/>
              </a:ext>
            </a:extLst>
          </p:cNvPr>
          <p:cNvPicPr>
            <a:picLocks noChangeAspect="1"/>
          </p:cNvPicPr>
          <p:nvPr>
            <p:custDataLst>
              <p:tags r:id="rId8"/>
            </p:custDataLst>
          </p:nvPr>
        </p:nvPicPr>
        <p:blipFill>
          <a:blip r:embed="rId15"/>
          <a:srcRect b="13711"/>
          <a:stretch/>
        </p:blipFill>
        <p:spPr>
          <a:xfrm>
            <a:off x="9050161" y="4783642"/>
            <a:ext cx="2972680" cy="1923822"/>
          </a:xfrm>
          <a:prstGeom prst="rect">
            <a:avLst/>
          </a:prstGeom>
        </p:spPr>
      </p:pic>
      <p:pic>
        <p:nvPicPr>
          <p:cNvPr id="19" name="Image 18">
            <a:extLst>
              <a:ext uri="{FF2B5EF4-FFF2-40B4-BE49-F238E27FC236}">
                <a16:creationId xmlns:a16="http://schemas.microsoft.com/office/drawing/2014/main" id="{0AFEE305-B683-F96A-D1C3-5B7FEDA8EDA7}"/>
              </a:ext>
            </a:extLst>
          </p:cNvPr>
          <p:cNvPicPr>
            <a:picLocks noChangeAspect="1"/>
          </p:cNvPicPr>
          <p:nvPr>
            <p:custDataLst>
              <p:tags r:id="rId9"/>
            </p:custDataLst>
          </p:nvPr>
        </p:nvPicPr>
        <p:blipFill>
          <a:blip r:embed="rId16"/>
          <a:srcRect l="12886" b="22026"/>
          <a:stretch/>
        </p:blipFill>
        <p:spPr>
          <a:xfrm>
            <a:off x="9050161" y="2568968"/>
            <a:ext cx="2972680" cy="2030099"/>
          </a:xfrm>
          <a:prstGeom prst="rect">
            <a:avLst/>
          </a:prstGeom>
        </p:spPr>
      </p:pic>
      <p:sp>
        <p:nvSpPr>
          <p:cNvPr id="14" name="ZoneTexte 13">
            <a:extLst>
              <a:ext uri="{FF2B5EF4-FFF2-40B4-BE49-F238E27FC236}">
                <a16:creationId xmlns:a16="http://schemas.microsoft.com/office/drawing/2014/main" id="{1463A845-BC82-527F-BFB6-7F7AEEC85F51}"/>
              </a:ext>
            </a:extLst>
          </p:cNvPr>
          <p:cNvSpPr txBox="1"/>
          <p:nvPr>
            <p:custDataLst>
              <p:tags r:id="rId10"/>
            </p:custDataLst>
          </p:nvPr>
        </p:nvSpPr>
        <p:spPr>
          <a:xfrm>
            <a:off x="4406577" y="67846"/>
            <a:ext cx="4566115" cy="4262705"/>
          </a:xfrm>
          <a:prstGeom prst="rect">
            <a:avLst/>
          </a:prstGeom>
          <a:noFill/>
        </p:spPr>
        <p:txBody>
          <a:bodyPr wrap="square" rtlCol="0">
            <a:spAutoFit/>
          </a:bodyPr>
          <a:lstStyle/>
          <a:p>
            <a:pPr marR="84080" algn="just"/>
            <a:r>
              <a:rPr lang="fr-CA" b="1" dirty="0">
                <a:cs typeface="Calibri" panose="020F0502020204030204" pitchFamily="34" charset="0"/>
              </a:rPr>
              <a:t>État du bâtiment</a:t>
            </a:r>
          </a:p>
          <a:p>
            <a:pPr marR="84080" algn="just"/>
            <a:endParaRPr lang="fr-CA" sz="1100" b="0" i="0" u="none" strike="noStrike" baseline="0" dirty="0"/>
          </a:p>
          <a:p>
            <a:pPr algn="just"/>
            <a:r>
              <a:rPr lang="fr-CA" sz="1100" dirty="0"/>
              <a:t>Le bâtiment résidentiel de 2 étages à toit plat présente des éléments caractéristiques communs à la maison «</a:t>
            </a:r>
            <a:r>
              <a:rPr lang="fr-CA" sz="1100" dirty="0" err="1"/>
              <a:t>boomtown</a:t>
            </a:r>
            <a:r>
              <a:rPr lang="fr-CA" sz="1100" dirty="0"/>
              <a:t>», mais ne présente aucun couronnement en façade avant. Le bâtiment a subi plusieurs transformations au cours des années, notamment l’ajout de plusieurs annexes; le remplacement du parement de maçonnerie et le changement du modèle de plusieurs fenêtres sont venus affecter les caractéristiques architecturales du bâtiment. </a:t>
            </a:r>
            <a:r>
              <a:rPr lang="fr-CA" sz="1100" b="0" i="0" u="none" strike="noStrike" baseline="0" dirty="0">
                <a:solidFill>
                  <a:srgbClr val="000000"/>
                </a:solidFill>
              </a:rPr>
              <a:t>(Gris orange consultant, juillet 2024)</a:t>
            </a:r>
            <a:endParaRPr lang="fr-CA" sz="1100" b="0" i="0" u="none" strike="noStrike" baseline="0" dirty="0"/>
          </a:p>
          <a:p>
            <a:pPr marR="84080" algn="just"/>
            <a:endParaRPr lang="fr-CA" sz="1100" dirty="0"/>
          </a:p>
          <a:p>
            <a:pPr marR="84080" algn="just"/>
            <a:r>
              <a:rPr lang="fr-CA" sz="1100" dirty="0"/>
              <a:t>Plusieurs éléments structuraux sont bâtis de façon artisanale. </a:t>
            </a:r>
            <a:r>
              <a:rPr lang="fr-CA" sz="1100" b="0" i="0" u="none" strike="noStrike" baseline="0" dirty="0">
                <a:solidFill>
                  <a:srgbClr val="252525"/>
                </a:solidFill>
              </a:rPr>
              <a:t>Les poutres principales sont de dimensions variables et appuyées sur les colonnes en béton par l’entremise de remplissage en bois. Les assises sont non conformes aux méthodes de construction. Les semelles de fondation sont composées de béton friable et détérioré. Les colonnes servant comme assise aux poutres principales du bâtiment sont de matériau variable. Certaines colonnes sont en béton coulé tandis que d’autres sont composées d’un tronc d’arbre. </a:t>
            </a:r>
            <a:r>
              <a:rPr lang="fr-CA" sz="1100" b="0" i="0" u="none" strike="noStrike" baseline="0" dirty="0">
                <a:solidFill>
                  <a:srgbClr val="000000"/>
                </a:solidFill>
              </a:rPr>
              <a:t>Plusieurs emplacements des planchers du bâtiment, des affaissements locaux ont été observés. Ceci est fort possiblement un résultat de la structure principale du bâtiment qui n’est pas construit de niveau. (</a:t>
            </a:r>
            <a:r>
              <a:rPr lang="fr-CA" sz="1100" b="0" i="0" u="none" strike="noStrike" baseline="0" dirty="0" err="1">
                <a:solidFill>
                  <a:srgbClr val="000000"/>
                </a:solidFill>
              </a:rPr>
              <a:t>OptiCore</a:t>
            </a:r>
            <a:r>
              <a:rPr lang="fr-CA" sz="1100" b="0" i="0" u="none" strike="noStrike" baseline="0" dirty="0">
                <a:solidFill>
                  <a:srgbClr val="000000"/>
                </a:solidFill>
              </a:rPr>
              <a:t>, ingénieur en structure, juillet 2024)</a:t>
            </a:r>
          </a:p>
          <a:p>
            <a:pPr marR="84080" algn="just"/>
            <a:endParaRPr lang="fr-CA" sz="1100" dirty="0">
              <a:solidFill>
                <a:srgbClr val="000000"/>
              </a:solidFill>
            </a:endParaRPr>
          </a:p>
        </p:txBody>
      </p:sp>
    </p:spTree>
    <p:extLst>
      <p:ext uri="{BB962C8B-B14F-4D97-AF65-F5344CB8AC3E}">
        <p14:creationId xmlns:p14="http://schemas.microsoft.com/office/powerpoint/2010/main" val="3745477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1097</TotalTime>
  <Words>242</Words>
  <Application>Microsoft Office PowerPoint</Application>
  <PresentationFormat>Grand écran</PresentationFormat>
  <Paragraphs>11</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Calibri</vt:lpstr>
      <vt:lpstr>Thème Office</vt:lpstr>
      <vt:lpstr>PROJET DE DÉMOLITION –  653-655 NOTRE-DAME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Fanny Lecomte</dc:creator>
  <cp:lastModifiedBy>Jacob, Etienne</cp:lastModifiedBy>
  <cp:revision>45</cp:revision>
  <dcterms:created xsi:type="dcterms:W3CDTF">2024-07-15T13:04:36Z</dcterms:created>
  <dcterms:modified xsi:type="dcterms:W3CDTF">2024-11-27T21:23:00Z</dcterms:modified>
</cp:coreProperties>
</file>